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3" r:id="rId12"/>
    <p:sldId id="274" r:id="rId13"/>
    <p:sldId id="277" r:id="rId14"/>
    <p:sldId id="272" r:id="rId15"/>
    <p:sldId id="275" r:id="rId16"/>
    <p:sldId id="276" r:id="rId17"/>
    <p:sldId id="269" r:id="rId18"/>
    <p:sldId id="270" r:id="rId19"/>
    <p:sldId id="278" r:id="rId20"/>
    <p:sldId id="271" r:id="rId21"/>
  </p:sldIdLst>
  <p:sldSz cx="9144000" cy="6858000" type="screen4x3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-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ED05E300-B859-8DDF-C606-F285C148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D46B5582-56D2-2110-AC33-FCC88541B1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5E4C1FF6-203F-9354-B7D6-381F36895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729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7B941E0F-0142-456B-4972-81926AB2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8892BC2C-ED47-5680-2F6B-4F4BBD45C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4D925FC9-8AA0-A3F3-7D66-65085BAC8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066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89547FE4-610B-F3E0-C14D-6BDE0BEE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3FE456C2-0DAC-28CF-D894-36EE262DD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BFECA88C-83E9-D5B9-47A1-E1D4D1C49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16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81FC70E3-7C10-BE82-67B3-85A292A0C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59B69AD1-2A46-B4DE-8FB0-84CDB843EB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B90AF0ED-EBF2-B55B-8DCA-A23846C88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113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3BF287D0-7884-4521-7531-C0B961B5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E81A912D-2946-2582-F928-E8FC0C58E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CB90FAD5-8375-C8E0-77C5-9DBE17950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656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ACDA4A79-6E31-A6DA-6486-FD13DDC88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>
            <a:extLst>
              <a:ext uri="{FF2B5EF4-FFF2-40B4-BE49-F238E27FC236}">
                <a16:creationId xmlns:a16="http://schemas.microsoft.com/office/drawing/2014/main" id="{FA586E63-51CE-9F7E-923D-7D08DCC63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>
            <a:extLst>
              <a:ext uri="{FF2B5EF4-FFF2-40B4-BE49-F238E27FC236}">
                <a16:creationId xmlns:a16="http://schemas.microsoft.com/office/drawing/2014/main" id="{153EC163-0972-41DC-F0F6-106D5133B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63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fb6e327c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22fb6e327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B88FDA98-CB74-30F7-F44A-7CA7208A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>
            <a:extLst>
              <a:ext uri="{FF2B5EF4-FFF2-40B4-BE49-F238E27FC236}">
                <a16:creationId xmlns:a16="http://schemas.microsoft.com/office/drawing/2014/main" id="{34CBF141-56A4-84CD-59AF-3BCA9F0D8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>
            <a:extLst>
              <a:ext uri="{FF2B5EF4-FFF2-40B4-BE49-F238E27FC236}">
                <a16:creationId xmlns:a16="http://schemas.microsoft.com/office/drawing/2014/main" id="{D7531D38-3EF5-E8E5-C5B1-14F0A4620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28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d9e50c5b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a4d9e50c5b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4d9e50c5b_1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a4d9e50c5b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2B4F-B127-6555-0E9A-AE7F92FD05DA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Input image size 224 × 224</a:t>
            </a:r>
            <a:r>
              <a:rPr lang="en-US" sz="2400" dirty="0"/>
              <a:t>: standard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graph of training and validation loss&#10;&#10;Description automatically generated">
            <a:extLst>
              <a:ext uri="{FF2B5EF4-FFF2-40B4-BE49-F238E27FC236}">
                <a16:creationId xmlns:a16="http://schemas.microsoft.com/office/drawing/2014/main" id="{627733E4-487B-A6A4-821F-728FFA2A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35" y="1404814"/>
            <a:ext cx="4957436" cy="49645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FA17A-818A-6407-C668-76198B1F8C8B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~97%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8ACF67A9-361B-5E74-1384-1510D382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0DD323C4-ED98-3425-0571-3D86AEA76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B8602731-6A9F-9834-87D2-3A58FBF0F9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B9ACE-FC86-C86D-3599-49F5B0F8D641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Input image size </a:t>
            </a:r>
            <a:r>
              <a:rPr lang="en-US" sz="2400" dirty="0"/>
              <a:t>128</a:t>
            </a:r>
            <a:r>
              <a:rPr lang="vi-VN" sz="2400" dirty="0"/>
              <a:t> ×</a:t>
            </a:r>
            <a:r>
              <a:rPr lang="en-US" sz="2400" dirty="0"/>
              <a:t> 128: standard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8E077-BD50-7693-17B2-8B0F087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32" y="1350308"/>
            <a:ext cx="4970241" cy="4977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F82AD-8CCD-7F8F-9286-C84905BB82C2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~93%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995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DF0D4216-70CC-926F-C70A-7246EFBC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A2C39CE-035C-DEF2-9F4A-6B93147E6A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600839E6-A6CF-7760-3188-B44F73FC98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18E3F-64B1-755F-F55C-94361BE9DD6C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Comparison of 2 input size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7B66A-3D09-C9D0-5702-5E615C51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26" y="1591055"/>
            <a:ext cx="7622747" cy="42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E3686F3E-14A6-EE6F-BC7B-C5B8B72A8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4517118-9184-ADD2-A98C-A080C4E42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04DF86BB-B1E7-22EC-25A8-F7CAAE7385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245F2-B7D5-6C80-78AE-111F170E88C3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Without data augmentation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graph of training and validation loss&#10;&#10;Description automatically generated">
            <a:extLst>
              <a:ext uri="{FF2B5EF4-FFF2-40B4-BE49-F238E27FC236}">
                <a16:creationId xmlns:a16="http://schemas.microsoft.com/office/drawing/2014/main" id="{538149EF-13F7-6334-6D7A-45561548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86" y="1405733"/>
            <a:ext cx="4910334" cy="491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50F65-6FF3-55A2-0DA2-2BD9D25F4D4E}"/>
              </a:ext>
            </a:extLst>
          </p:cNvPr>
          <p:cNvSpPr txBox="1"/>
          <p:nvPr/>
        </p:nvSpPr>
        <p:spPr>
          <a:xfrm>
            <a:off x="6467475" y="3275111"/>
            <a:ext cx="24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on Test set ~96%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6937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8B8F5AD6-6868-2C2B-125B-706BF0053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1C953C9C-89D0-499D-A56A-A990DD3DB9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F357E699-2FF4-03DB-412C-6209FFC3A2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052A8-945D-A16E-DC45-05DCB87F8562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B130F-2C46-BFE8-FE13-D07A591E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2046660"/>
            <a:ext cx="6085853" cy="4043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13FB9-769B-CCC3-6416-6ECB55F9BA3F}"/>
              </a:ext>
            </a:extLst>
          </p:cNvPr>
          <p:cNvSpPr txBox="1"/>
          <p:nvPr/>
        </p:nvSpPr>
        <p:spPr>
          <a:xfrm>
            <a:off x="6320930" y="2763935"/>
            <a:ext cx="27340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Cai</a:t>
            </a:r>
            <a:r>
              <a:rPr lang="en-US" i="1" dirty="0"/>
              <a:t>_</a:t>
            </a:r>
            <a:r>
              <a:rPr lang="vi-VN" i="1" dirty="0"/>
              <a:t>be</a:t>
            </a:r>
            <a:r>
              <a:rPr lang="en-US" i="1" dirty="0"/>
              <a:t>_</a:t>
            </a:r>
            <a:r>
              <a:rPr lang="vi-VN" i="1" dirty="0"/>
              <a:t>xanh </a:t>
            </a:r>
            <a:r>
              <a:rPr lang="vi-VN" dirty="0"/>
              <a:t>and </a:t>
            </a: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 xoan</a:t>
            </a:r>
            <a:r>
              <a:rPr lang="vi-VN" dirty="0"/>
              <a:t> have low recall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vi-VN" i="1" dirty="0"/>
              <a:t>cai</a:t>
            </a:r>
            <a:r>
              <a:rPr lang="en-US" i="1" dirty="0"/>
              <a:t>_</a:t>
            </a:r>
            <a:r>
              <a:rPr lang="vi-VN" i="1" dirty="0"/>
              <a:t>be</a:t>
            </a:r>
            <a:r>
              <a:rPr lang="en-US" i="1" dirty="0"/>
              <a:t>_</a:t>
            </a:r>
            <a:r>
              <a:rPr lang="vi-VN" i="1" dirty="0"/>
              <a:t>xanh</a:t>
            </a:r>
            <a:r>
              <a:rPr lang="en-US" dirty="0"/>
              <a:t>: </a:t>
            </a:r>
            <a:r>
              <a:rPr lang="vi-VN" dirty="0"/>
              <a:t>lack of sufficient image data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vi-VN" dirty="0"/>
              <a:t>or </a:t>
            </a: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xoan</a:t>
            </a:r>
            <a:r>
              <a:rPr lang="en-US" dirty="0"/>
              <a:t>: </a:t>
            </a:r>
            <a:r>
              <a:rPr lang="vi-VN" dirty="0"/>
              <a:t>may be caused by the</a:t>
            </a:r>
            <a:r>
              <a:rPr lang="en-US" dirty="0"/>
              <a:t> </a:t>
            </a:r>
            <a:r>
              <a:rPr lang="vi-VN" dirty="0"/>
              <a:t>class sharing visual features with other classes</a:t>
            </a:r>
          </a:p>
        </p:txBody>
      </p:sp>
    </p:spTree>
    <p:extLst>
      <p:ext uri="{BB962C8B-B14F-4D97-AF65-F5344CB8AC3E}">
        <p14:creationId xmlns:p14="http://schemas.microsoft.com/office/powerpoint/2010/main" val="6532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CD9DF69E-D1F5-6AE3-81E1-9D19D44B6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96263005-0028-1726-C057-AD9748E12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9B8006F0-7CA1-75AB-9BD0-00EED3F22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8345D-1E88-0921-A2AE-B476D275EA44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E203F9-0C0D-AE89-A07F-269DFC0C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3" y="1931166"/>
            <a:ext cx="4735964" cy="4268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A7BE6-C592-58CB-CADB-AD86613A6E33}"/>
              </a:ext>
            </a:extLst>
          </p:cNvPr>
          <p:cNvSpPr txBox="1"/>
          <p:nvPr/>
        </p:nvSpPr>
        <p:spPr>
          <a:xfrm>
            <a:off x="5304253" y="2480157"/>
            <a:ext cx="3465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Dau</a:t>
            </a:r>
            <a:r>
              <a:rPr lang="en-US" i="1" dirty="0"/>
              <a:t>_</a:t>
            </a:r>
            <a:r>
              <a:rPr lang="vi-VN" i="1" dirty="0"/>
              <a:t>da</a:t>
            </a:r>
            <a:r>
              <a:rPr lang="en-US" i="1" dirty="0"/>
              <a:t>_</a:t>
            </a:r>
            <a:r>
              <a:rPr lang="vi-VN" i="1" dirty="0"/>
              <a:t>xoan </a:t>
            </a:r>
            <a:r>
              <a:rPr lang="vi-VN" dirty="0"/>
              <a:t>is often being misclassified as </a:t>
            </a:r>
            <a:r>
              <a:rPr lang="vi-VN" i="1" dirty="0"/>
              <a:t>hoa</a:t>
            </a:r>
            <a:r>
              <a:rPr lang="en-US" i="1" dirty="0"/>
              <a:t>_</a:t>
            </a:r>
            <a:r>
              <a:rPr lang="en-US" i="1" dirty="0" err="1"/>
              <a:t>hong</a:t>
            </a:r>
            <a:r>
              <a:rPr lang="vi-VN" i="1" dirty="0"/>
              <a:t> </a:t>
            </a:r>
            <a:r>
              <a:rPr lang="vi-VN" dirty="0"/>
              <a:t>(twice)</a:t>
            </a:r>
            <a:r>
              <a:rPr lang="en-US" dirty="0"/>
              <a:t>,</a:t>
            </a:r>
            <a:r>
              <a:rPr lang="vi-VN" dirty="0"/>
              <a:t> </a:t>
            </a:r>
            <a:r>
              <a:rPr lang="vi-VN" i="1" dirty="0"/>
              <a:t>cau</a:t>
            </a:r>
            <a:r>
              <a:rPr lang="vi-VN" dirty="0"/>
              <a:t> and other classes.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i="1" dirty="0"/>
              <a:t>cau</a:t>
            </a:r>
            <a:r>
              <a:rPr lang="vi-VN" dirty="0"/>
              <a:t> tends to receive misclassifications from other classes but it isn’t misclassified itself. </a:t>
            </a:r>
            <a:r>
              <a:rPr lang="en-US" dirty="0"/>
              <a:t>-&gt; </a:t>
            </a:r>
            <a:r>
              <a:rPr lang="vi-VN" i="1" dirty="0"/>
              <a:t>cau</a:t>
            </a:r>
            <a:r>
              <a:rPr lang="vi-VN" dirty="0"/>
              <a:t> might have more generic features that the model uses</a:t>
            </a:r>
            <a:r>
              <a:rPr lang="en-US" dirty="0"/>
              <a:t> </a:t>
            </a:r>
            <a:r>
              <a:rPr lang="vi-VN" dirty="0"/>
              <a:t>when uncertain</a:t>
            </a:r>
          </a:p>
        </p:txBody>
      </p:sp>
    </p:spTree>
    <p:extLst>
      <p:ext uri="{BB962C8B-B14F-4D97-AF65-F5344CB8AC3E}">
        <p14:creationId xmlns:p14="http://schemas.microsoft.com/office/powerpoint/2010/main" val="6102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7B80D877-D036-D75A-6FC0-03F7608E0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>
            <a:extLst>
              <a:ext uri="{FF2B5EF4-FFF2-40B4-BE49-F238E27FC236}">
                <a16:creationId xmlns:a16="http://schemas.microsoft.com/office/drawing/2014/main" id="{C9DB2274-114A-97FB-5E5C-C623F0EAC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</a:t>
            </a:r>
            <a:endParaRPr dirty="0"/>
          </a:p>
        </p:txBody>
      </p:sp>
      <p:sp>
        <p:nvSpPr>
          <p:cNvPr id="167" name="Google Shape;167;p26">
            <a:extLst>
              <a:ext uri="{FF2B5EF4-FFF2-40B4-BE49-F238E27FC236}">
                <a16:creationId xmlns:a16="http://schemas.microsoft.com/office/drawing/2014/main" id="{7531B5B2-42A2-E6F8-FAAB-E03E0DCB4C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25AF-960E-F531-3F3B-71B77AA79E00}"/>
              </a:ext>
            </a:extLst>
          </p:cNvPr>
          <p:cNvSpPr txBox="1"/>
          <p:nvPr/>
        </p:nvSpPr>
        <p:spPr>
          <a:xfrm>
            <a:off x="235077" y="959779"/>
            <a:ext cx="6626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Analysis on model with standard input size and data augmentation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C1D8D-C826-E49C-A6C1-8EBB0DDF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112" y="2082784"/>
            <a:ext cx="4279775" cy="2379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FA35A-F6D0-8905-9206-9136D46229DA}"/>
              </a:ext>
            </a:extLst>
          </p:cNvPr>
          <p:cNvSpPr txBox="1"/>
          <p:nvPr/>
        </p:nvSpPr>
        <p:spPr>
          <a:xfrm>
            <a:off x="2285999" y="446227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/>
              <a:t>Compare the model with other models' performance in the paper:</a:t>
            </a:r>
            <a:r>
              <a:rPr lang="vi-VN" i="1" dirty="0"/>
              <a:t> </a:t>
            </a:r>
            <a:r>
              <a:rPr lang="en-US" i="1" dirty="0"/>
              <a:t>[2]</a:t>
            </a:r>
            <a:r>
              <a:rPr lang="vi-VN" i="1" dirty="0"/>
              <a:t>Pollen grain classification using some convolutional neural network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7043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Experiment Result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325" y="1138725"/>
            <a:ext cx="3309296" cy="26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00" y="4369688"/>
            <a:ext cx="8223476" cy="18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53200" y="1075600"/>
            <a:ext cx="236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Input in test set</a:t>
            </a:r>
            <a:endParaRPr sz="2400"/>
          </a:p>
        </p:txBody>
      </p:sp>
      <p:sp>
        <p:nvSpPr>
          <p:cNvPr id="188" name="Google Shape;188;p28"/>
          <p:cNvSpPr txBox="1"/>
          <p:nvPr/>
        </p:nvSpPr>
        <p:spPr>
          <a:xfrm>
            <a:off x="553200" y="3788500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Output of model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Conclusion &amp; Future work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234950" y="1419175"/>
            <a:ext cx="8674200" cy="4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Project achievement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Developed an automated system for classifying pollen species using DenseNet121 and transfer learning.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Achieved 97% test accuracy despite limited data and inter-class similarity.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Optimized with data augmentation and dropout to prevent overfitting.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Enhance preprocessing by isolating pollen grains and addressing noise.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Experiment with different architectures and hyperparameters to improve robustness.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9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>
          <a:extLst>
            <a:ext uri="{FF2B5EF4-FFF2-40B4-BE49-F238E27FC236}">
              <a16:creationId xmlns:a16="http://schemas.microsoft.com/office/drawing/2014/main" id="{B3A9574D-0688-F0B6-42A9-CD828DA3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>
            <a:extLst>
              <a:ext uri="{FF2B5EF4-FFF2-40B4-BE49-F238E27FC236}">
                <a16:creationId xmlns:a16="http://schemas.microsoft.com/office/drawing/2014/main" id="{92DA6416-A824-4BA2-06A0-75092B2381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4" name="Google Shape;194;p29">
            <a:extLst>
              <a:ext uri="{FF2B5EF4-FFF2-40B4-BE49-F238E27FC236}">
                <a16:creationId xmlns:a16="http://schemas.microsoft.com/office/drawing/2014/main" id="{F7E654CB-8D1D-FE9E-0637-14B6C4FC8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95" name="Google Shape;195;p29">
            <a:extLst>
              <a:ext uri="{FF2B5EF4-FFF2-40B4-BE49-F238E27FC236}">
                <a16:creationId xmlns:a16="http://schemas.microsoft.com/office/drawing/2014/main" id="{3FD998EB-4CAA-7078-B506-774BED37C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4723" y="1591056"/>
            <a:ext cx="8674200" cy="417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Gonc¸alves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AB, Souza JS, Silva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GGd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Cereda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MP,Pott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A, Naka MH, and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Pistori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H. Feature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extrac-tion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and machine learning for the classification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ofbrazilian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savannah pollen grains. PLOS ONE, 2016.doi:https://doi.org/10.1371/journal.pone.0157044. 1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[2] Benjamin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Garga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Hamadjam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Abboubakar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Rodrigue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Saoun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-goumi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Sourpele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David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Libouga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Li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Gwet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LaurentBitjoka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 Pollen grain classification using some convolutional neural network architectures. J. Imaging, 2024.doi:https://doi.org/10.3390/jimaging10070158. 2, 5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[3] Anna Geraci, Vincenza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Polizzano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Pasquale Marino,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andRosario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Schicchi. Investigation on the pollen mor-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phology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of traditional cultivars of prunus species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insicily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 Acta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Societatis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Botanicorum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Poloniae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, 2012.doi:https://doi.org/10.5586/asbp.2012.017. 1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[4] Gao Huang, Zhuang Liu, and Laurens van der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Maaten.Densely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connected convolutional networks.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preprintarXiv:1608.06993, 2018. 2</a:t>
            </a:r>
          </a:p>
          <a:p>
            <a:pPr marL="228600" lvl="0" indent="-50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[5] France I., A.W.G. Duller, Duller G.A.T., and Lamb H.F.A new approach to automated pollen analysis.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QuaternaryScience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Reviews, 2000.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doi:https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://doi.org/10.1016/s0277-3791(99)00021-9</a:t>
            </a:r>
            <a:r>
              <a:rPr lang="en-US" sz="19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81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99526" y="1795340"/>
            <a:ext cx="7569453" cy="8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SPECIES </a:t>
            </a:r>
            <a:r>
              <a:rPr lang="en-US" sz="54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RECOGNITION</a:t>
            </a:r>
            <a:endParaRPr sz="5400" b="1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FROM POLLEN IMAGE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13012" y="4308689"/>
            <a:ext cx="7342482" cy="84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VU THANH HANG – 20224310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NGUYEN HA ANH - 20224298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endParaRPr sz="2800" b="0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Method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Dataset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Experiment &amp; Result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Conclusion &amp; Future Work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Desired outcome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Input : pollen image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Output : species name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Variety of pollen, similar feature</a:t>
            </a:r>
          </a:p>
          <a:p>
            <a:pPr marL="228600" lvl="0" indent="-203200" algn="l" rtl="0"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i="0" u="none" strike="noStrike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Limited labeled data compare to other image type</a:t>
            </a:r>
            <a:endParaRPr sz="2400" dirty="0">
              <a:solidFill>
                <a:srgbClr val="20202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2020"/>
              </a:buClr>
              <a:buSzPts val="2400"/>
              <a:buChar char="-"/>
            </a:pPr>
            <a:r>
              <a:rPr lang="en-US" sz="2400" dirty="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Noisy image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10;p19">
            <a:extLst>
              <a:ext uri="{FF2B5EF4-FFF2-40B4-BE49-F238E27FC236}">
                <a16:creationId xmlns:a16="http://schemas.microsoft.com/office/drawing/2014/main" id="{08E3E5A4-B3BD-040C-033A-270308B2DE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52" y="1006478"/>
            <a:ext cx="3255700" cy="243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augmentation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DenseNet121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447825" y="1253400"/>
            <a:ext cx="3303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Generating new training images by applying transformations to existing ones (rotation, flipping…)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01" y="1253400"/>
            <a:ext cx="4939474" cy="49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235064" y="1253400"/>
            <a:ext cx="8431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DenseNet121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0" y="1967125"/>
            <a:ext cx="80962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677775" y="1391675"/>
            <a:ext cx="524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DenseBlock gets input from all previous layers</a:t>
            </a:r>
            <a:endParaRPr sz="1800"/>
          </a:p>
        </p:txBody>
      </p:sp>
      <p:cxnSp>
        <p:nvCxnSpPr>
          <p:cNvPr id="143" name="Google Shape;143;p23"/>
          <p:cNvCxnSpPr/>
          <p:nvPr/>
        </p:nvCxnSpPr>
        <p:spPr>
          <a:xfrm flipH="1">
            <a:off x="4138750" y="1842025"/>
            <a:ext cx="726600" cy="84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3"/>
          <p:cNvSpPr txBox="1"/>
          <p:nvPr/>
        </p:nvSpPr>
        <p:spPr>
          <a:xfrm>
            <a:off x="523900" y="5604600"/>
            <a:ext cx="75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High performance with limited computational resources &amp; small dataset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3624824" y="1381910"/>
            <a:ext cx="5299958" cy="4094165"/>
          </a:xfrm>
          <a:custGeom>
            <a:avLst/>
            <a:gdLst/>
            <a:ahLst/>
            <a:cxnLst/>
            <a:rect l="l" t="t" r="r" b="b"/>
            <a:pathLst>
              <a:path w="1383801" h="1146825" extrusionOk="0">
                <a:moveTo>
                  <a:pt x="19936" y="0"/>
                </a:moveTo>
                <a:lnTo>
                  <a:pt x="1363866" y="0"/>
                </a:lnTo>
                <a:cubicBezTo>
                  <a:pt x="1369153" y="0"/>
                  <a:pt x="1374223" y="2100"/>
                  <a:pt x="1377962" y="5839"/>
                </a:cubicBezTo>
                <a:cubicBezTo>
                  <a:pt x="1381701" y="9578"/>
                  <a:pt x="1383801" y="14648"/>
                  <a:pt x="1383801" y="19936"/>
                </a:cubicBezTo>
                <a:lnTo>
                  <a:pt x="1383801" y="1126890"/>
                </a:lnTo>
                <a:cubicBezTo>
                  <a:pt x="1383801" y="1132177"/>
                  <a:pt x="1381701" y="1137248"/>
                  <a:pt x="1377962" y="1140986"/>
                </a:cubicBezTo>
                <a:cubicBezTo>
                  <a:pt x="1374223" y="1144725"/>
                  <a:pt x="1369153" y="1146825"/>
                  <a:pt x="1363866" y="1146825"/>
                </a:cubicBezTo>
                <a:lnTo>
                  <a:pt x="19936" y="1146825"/>
                </a:lnTo>
                <a:cubicBezTo>
                  <a:pt x="8925" y="1146825"/>
                  <a:pt x="0" y="1137900"/>
                  <a:pt x="0" y="1126890"/>
                </a:cubicBezTo>
                <a:lnTo>
                  <a:pt x="0" y="19936"/>
                </a:lnTo>
                <a:cubicBezTo>
                  <a:pt x="0" y="14648"/>
                  <a:pt x="2100" y="9578"/>
                  <a:pt x="5839" y="5839"/>
                </a:cubicBezTo>
                <a:cubicBezTo>
                  <a:pt x="9578" y="2100"/>
                  <a:pt x="14648" y="0"/>
                  <a:pt x="19936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155525" y="1610350"/>
            <a:ext cx="3390000" cy="4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0961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Dataset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 err="1">
                <a:latin typeface="Arial"/>
                <a:ea typeface="Arial"/>
                <a:cs typeface="Arial"/>
                <a:sym typeface="Arial"/>
              </a:rPr>
              <a:t>Pollen_VNUA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subset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 dataset created by Vietnam National University of Agriculture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Subset of 22 species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31813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endParaRPr sz="2400" b="1" dirty="0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155525" y="1610350"/>
            <a:ext cx="33900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0961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28600" lvl="0" indent="-31813" algn="l" rtl="0">
              <a:lnSpc>
                <a:spcPct val="14001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99"/>
              <a:buNone/>
            </a:pPr>
            <a:endParaRPr sz="2400" b="1">
              <a:solidFill>
                <a:srgbClr val="677E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00" y="1201974"/>
            <a:ext cx="6149076" cy="51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155522" y="3247150"/>
            <a:ext cx="2605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Highest: hoa giay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Lowest: cai be xanh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Total: 5322 images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671</Words>
  <Application>Microsoft Office PowerPoint</Application>
  <PresentationFormat>On-screen Show (4:3)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Lato</vt:lpstr>
      <vt:lpstr>Office Theme</vt:lpstr>
      <vt:lpstr>PowerPoint Presentation</vt:lpstr>
      <vt:lpstr>PowerPoint Presentation</vt:lpstr>
      <vt:lpstr>CONTENTS</vt:lpstr>
      <vt:lpstr>Introduction</vt:lpstr>
      <vt:lpstr>Method</vt:lpstr>
      <vt:lpstr>Method</vt:lpstr>
      <vt:lpstr>Method</vt:lpstr>
      <vt:lpstr>Dataset</vt:lpstr>
      <vt:lpstr>Dataset</vt:lpstr>
      <vt:lpstr>Experiment </vt:lpstr>
      <vt:lpstr>Experiment </vt:lpstr>
      <vt:lpstr>Experiment </vt:lpstr>
      <vt:lpstr>Experiment </vt:lpstr>
      <vt:lpstr>Experiment </vt:lpstr>
      <vt:lpstr>Experiment </vt:lpstr>
      <vt:lpstr>Experiment </vt:lpstr>
      <vt:lpstr>Experiment Result</vt:lpstr>
      <vt:lpstr>Conclusion &amp; 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Ha Anh 20224298</cp:lastModifiedBy>
  <cp:revision>9</cp:revision>
  <dcterms:modified xsi:type="dcterms:W3CDTF">2025-01-14T04:22:49Z</dcterms:modified>
</cp:coreProperties>
</file>